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86" r:id="rId4"/>
    <p:sldId id="287" r:id="rId5"/>
    <p:sldId id="285" r:id="rId6"/>
    <p:sldId id="284" r:id="rId7"/>
    <p:sldId id="289" r:id="rId8"/>
    <p:sldId id="292" r:id="rId9"/>
    <p:sldId id="290" r:id="rId10"/>
    <p:sldId id="288" r:id="rId11"/>
    <p:sldId id="291" r:id="rId12"/>
    <p:sldId id="294" r:id="rId13"/>
    <p:sldId id="295" r:id="rId14"/>
    <p:sldId id="29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E2"/>
    <a:srgbClr val="EDEDEE"/>
    <a:srgbClr val="19344D"/>
    <a:srgbClr val="3151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598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24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07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62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82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2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0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86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4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47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92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0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9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55C0A-FEC5-47AD-9DCB-F00CFD1B359B}" type="datetimeFigureOut">
              <a:rPr lang="en-US" smtClean="0"/>
              <a:t>2/27/18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08337-71E6-4F43-AEFB-6DEA09548C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9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G42GXy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upyter.org/" TargetMode="External"/><Relationship Id="rId4" Type="http://schemas.openxmlformats.org/officeDocument/2006/relationships/hyperlink" Target="https://pypi.python.org/pypi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umpy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ndas.pydata.org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yhdl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layground.tensorflow.org/" TargetMode="External"/><Relationship Id="rId5" Type="http://schemas.openxmlformats.org/officeDocument/2006/relationships/hyperlink" Target="https://www.youtube.com/watch?v=aircAruvnKk" TargetMode="External"/><Relationship Id="rId4" Type="http://schemas.openxmlformats.org/officeDocument/2006/relationships/hyperlink" Target="https://www.youtube.com/watch?v=nb3GRgtjlTw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sslEE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mevirtual.slack.com/" TargetMode="External"/><Relationship Id="rId4" Type="http://schemas.openxmlformats.org/officeDocument/2006/relationships/hyperlink" Target="http://connect.sme.org/hom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onnect.sme.org/communities/home/3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hyperlink" Target="http://sme112.org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company/smevirtual/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www.facebook.com/smevirtual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ly/2DlFGm3" TargetMode="External"/><Relationship Id="rId5" Type="http://schemas.openxmlformats.org/officeDocument/2006/relationships/image" Target="../media/image6.png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hyperlink" Target="https://www.youtube.com/channel/UC7DNeDhrD2a5Ptyo9Rm_mwQ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hyperlink" Target="http://bit.ly/2BpjMi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mevirtual.slack.com/" TargetMode="External"/><Relationship Id="rId5" Type="http://schemas.openxmlformats.org/officeDocument/2006/relationships/image" Target="../media/image9.tiff"/><Relationship Id="rId4" Type="http://schemas.openxmlformats.org/officeDocument/2006/relationships/hyperlink" Target="http://connect.sme.org/hom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opFlZ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/4.0/legalcode" TargetMode="External"/><Relationship Id="rId4" Type="http://schemas.openxmlformats.org/officeDocument/2006/relationships/hyperlink" Target="https://opensource.org/licenses/MIT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me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hyperlink" Target="http://www.rethinkrobotics.com/career/robotics-software-engineer-sdk/" TargetMode="External"/><Relationship Id="rId3" Type="http://schemas.openxmlformats.org/officeDocument/2006/relationships/image" Target="../media/image10.jp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1.png"/><Relationship Id="rId2" Type="http://schemas.openxmlformats.org/officeDocument/2006/relationships/image" Target="../media/image1.png"/><Relationship Id="rId16" Type="http://schemas.openxmlformats.org/officeDocument/2006/relationships/hyperlink" Target="https://www.tesla.com/careers/job/autopilot-simulationengineer-5610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aymo.com/joinus/779300/" TargetMode="External"/><Relationship Id="rId11" Type="http://schemas.openxmlformats.org/officeDocument/2006/relationships/image" Target="../media/image17.png"/><Relationship Id="rId5" Type="http://schemas.openxmlformats.org/officeDocument/2006/relationships/image" Target="../media/image12.gif"/><Relationship Id="rId15" Type="http://schemas.openxmlformats.org/officeDocument/2006/relationships/image" Target="../media/image20.jp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Relationship Id="rId1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t.io/" TargetMode="External"/><Relationship Id="rId13" Type="http://schemas.openxmlformats.org/officeDocument/2006/relationships/hyperlink" Target="https://en.wikipedia.org/wiki/Hackathon" TargetMode="External"/><Relationship Id="rId3" Type="http://schemas.openxmlformats.org/officeDocument/2006/relationships/hyperlink" Target="https://github.com/smevirtual" TargetMode="External"/><Relationship Id="rId7" Type="http://schemas.openxmlformats.org/officeDocument/2006/relationships/hyperlink" Target="https://www.rust-lang.org/en-US/" TargetMode="External"/><Relationship Id="rId12" Type="http://schemas.openxmlformats.org/officeDocument/2006/relationships/hyperlink" Target="https://swift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icrosoft.com/net/" TargetMode="External"/><Relationship Id="rId11" Type="http://schemas.openxmlformats.org/officeDocument/2006/relationships/hyperlink" Target="https://kotlinlang.org/" TargetMode="External"/><Relationship Id="rId5" Type="http://schemas.openxmlformats.org/officeDocument/2006/relationships/hyperlink" Target="https://www.python.org/" TargetMode="External"/><Relationship Id="rId10" Type="http://schemas.openxmlformats.org/officeDocument/2006/relationships/hyperlink" Target="https://www.typescriptlang.org/" TargetMode="External"/><Relationship Id="rId4" Type="http://schemas.openxmlformats.org/officeDocument/2006/relationships/hyperlink" Target="https://www.youtube.com/channel/UC7DNeDhrD2a5Ptyo9Rm_mwQ" TargetMode="External"/><Relationship Id="rId9" Type="http://schemas.openxmlformats.org/officeDocument/2006/relationships/hyperlink" Target="https://golang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rgbClr val="19344D"/>
            </a:gs>
            <a:gs pos="100000">
              <a:srgbClr val="31516E">
                <a:lumMod val="100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B6E8E61-3397-454C-9B9B-5822BC1C035A}"/>
              </a:ext>
            </a:extLst>
          </p:cNvPr>
          <p:cNvSpPr txBox="1">
            <a:spLocks/>
          </p:cNvSpPr>
          <p:nvPr/>
        </p:nvSpPr>
        <p:spPr>
          <a:xfrm>
            <a:off x="1492469" y="2819399"/>
            <a:ext cx="9144000" cy="15596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Workshop Housekeeping</a:t>
            </a:r>
            <a:b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</a:b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Python Fundamentals for Engineers and Manufacturers</a:t>
            </a:r>
          </a:p>
        </p:txBody>
      </p:sp>
    </p:spTree>
    <p:extLst>
      <p:ext uri="{BB962C8B-B14F-4D97-AF65-F5344CB8AC3E}">
        <p14:creationId xmlns:p14="http://schemas.microsoft.com/office/powerpoint/2010/main" val="518644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Feedback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94D01D-E574-844F-9374-F0BE75198150}"/>
              </a:ext>
            </a:extLst>
          </p:cNvPr>
          <p:cNvSpPr txBox="1"/>
          <p:nvPr/>
        </p:nvSpPr>
        <p:spPr>
          <a:xfrm>
            <a:off x="3491938" y="4034983"/>
            <a:ext cx="52081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  <a:hlinkClick r:id="rId3"/>
              </a:rPr>
              <a:t>http://bit.ly/2G42GXy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762D3B-D1BB-A44D-8119-048CC07DCEE8}"/>
              </a:ext>
            </a:extLst>
          </p:cNvPr>
          <p:cNvSpPr txBox="1"/>
          <p:nvPr/>
        </p:nvSpPr>
        <p:spPr>
          <a:xfrm>
            <a:off x="2490406" y="3193426"/>
            <a:ext cx="904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We</a:t>
            </a:r>
          </a:p>
        </p:txBody>
      </p:sp>
      <p:sp>
        <p:nvSpPr>
          <p:cNvPr id="10" name="Heart 9">
            <a:extLst>
              <a:ext uri="{FF2B5EF4-FFF2-40B4-BE49-F238E27FC236}">
                <a16:creationId xmlns:a16="http://schemas.microsoft.com/office/drawing/2014/main" id="{16CA9C8C-87CA-474F-BAA9-B553D58F8725}"/>
              </a:ext>
            </a:extLst>
          </p:cNvPr>
          <p:cNvSpPr/>
          <p:nvPr/>
        </p:nvSpPr>
        <p:spPr>
          <a:xfrm>
            <a:off x="3411839" y="3362703"/>
            <a:ext cx="400929" cy="369332"/>
          </a:xfrm>
          <a:prstGeom prst="hear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FCA2FB-FF15-F541-B347-8DDA8483D00C}"/>
              </a:ext>
            </a:extLst>
          </p:cNvPr>
          <p:cNvSpPr txBox="1"/>
          <p:nvPr/>
        </p:nvSpPr>
        <p:spPr>
          <a:xfrm>
            <a:off x="3829913" y="3197023"/>
            <a:ext cx="63203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feedback and suggestions! </a:t>
            </a:r>
          </a:p>
        </p:txBody>
      </p:sp>
    </p:spTree>
    <p:extLst>
      <p:ext uri="{BB962C8B-B14F-4D97-AF65-F5344CB8AC3E}">
        <p14:creationId xmlns:p14="http://schemas.microsoft.com/office/powerpoint/2010/main" val="361705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Workshop Outline – Day 1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8F970B-9D7A-3C4C-A13A-0EABAE479B12}"/>
              </a:ext>
            </a:extLst>
          </p:cNvPr>
          <p:cNvSpPr txBox="1"/>
          <p:nvPr/>
        </p:nvSpPr>
        <p:spPr>
          <a:xfrm>
            <a:off x="519953" y="1560032"/>
            <a:ext cx="1119353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Introduction to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Git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Introduction to the Python interpreter and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pip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ecosystem.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Introduction to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Jupyter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Notebooks.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Data types and objects.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Reading and writing data.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Control flow.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Loops and iterables.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Functions.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Classes.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Packages.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F641F2-78D3-1645-8041-C090E1EF7AAF}"/>
              </a:ext>
            </a:extLst>
          </p:cNvPr>
          <p:cNvSpPr txBox="1"/>
          <p:nvPr/>
        </p:nvSpPr>
        <p:spPr>
          <a:xfrm>
            <a:off x="519953" y="6105379"/>
            <a:ext cx="11136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There will be do-it-yourself challenges throughout!</a:t>
            </a:r>
          </a:p>
        </p:txBody>
      </p:sp>
    </p:spTree>
    <p:extLst>
      <p:ext uri="{BB962C8B-B14F-4D97-AF65-F5344CB8AC3E}">
        <p14:creationId xmlns:p14="http://schemas.microsoft.com/office/powerpoint/2010/main" val="2882423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Workshop Outline – Day 2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F641F2-78D3-1645-8041-C090E1EF7AAF}"/>
              </a:ext>
            </a:extLst>
          </p:cNvPr>
          <p:cNvSpPr txBox="1"/>
          <p:nvPr/>
        </p:nvSpPr>
        <p:spPr>
          <a:xfrm>
            <a:off x="519953" y="6105379"/>
            <a:ext cx="11136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There will be do-it-yourself challenges throughout!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9AFE1C-6E14-154E-9285-29AC184E44FF}"/>
              </a:ext>
            </a:extLst>
          </p:cNvPr>
          <p:cNvSpPr txBox="1"/>
          <p:nvPr/>
        </p:nvSpPr>
        <p:spPr>
          <a:xfrm>
            <a:off x="519953" y="2424392"/>
            <a:ext cx="111935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Documentation.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Testing.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Debugging.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Profiling.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Network communication.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Data exploration and visualization (with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NumPy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Pandas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996146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Workshop Outline – Day 3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F641F2-78D3-1645-8041-C090E1EF7AAF}"/>
              </a:ext>
            </a:extLst>
          </p:cNvPr>
          <p:cNvSpPr txBox="1"/>
          <p:nvPr/>
        </p:nvSpPr>
        <p:spPr>
          <a:xfrm>
            <a:off x="519953" y="6105379"/>
            <a:ext cx="11136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There will be do-it-yourself challenges throughout!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DFA9C1-9AEE-DB42-B08D-C4C6DD016E48}"/>
              </a:ext>
            </a:extLst>
          </p:cNvPr>
          <p:cNvSpPr txBox="1"/>
          <p:nvPr/>
        </p:nvSpPr>
        <p:spPr>
          <a:xfrm>
            <a:off x="519953" y="2458576"/>
            <a:ext cx="1119353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Concurrency and parallelism.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Hardware description and verification (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HDL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Computational geometry (pretty good video 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here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Image manipulation and machine vision.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Neural networks (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CNN or ConvNet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1071C-E0F1-8846-8975-3B54EFA289EC}"/>
              </a:ext>
            </a:extLst>
          </p:cNvPr>
          <p:cNvSpPr txBox="1"/>
          <p:nvPr/>
        </p:nvSpPr>
        <p:spPr>
          <a:xfrm>
            <a:off x="5095753" y="5143752"/>
            <a:ext cx="6364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Check out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hlinkClick r:id="rId6"/>
              </a:rPr>
              <a:t>TensorFlow Playground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3207C7-F459-874C-B4B0-57C9E5F5D74A}"/>
              </a:ext>
            </a:extLst>
          </p:cNvPr>
          <p:cNvCxnSpPr>
            <a:cxnSpLocks/>
          </p:cNvCxnSpPr>
          <p:nvPr/>
        </p:nvCxnSpPr>
        <p:spPr>
          <a:xfrm flipH="1" flipV="1">
            <a:off x="3008120" y="4614729"/>
            <a:ext cx="2087634" cy="77336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647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Python Setup Help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632DB9-5F7D-9C42-BA83-CB17351BCC2E}"/>
              </a:ext>
            </a:extLst>
          </p:cNvPr>
          <p:cNvSpPr/>
          <p:nvPr/>
        </p:nvSpPr>
        <p:spPr>
          <a:xfrm>
            <a:off x="3679313" y="2273663"/>
            <a:ext cx="483337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</a:t>
            </a:r>
            <a:r>
              <a:rPr lang="en-US" sz="4000" dirty="0" err="1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bit.ly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/2sslEEA</a:t>
            </a:r>
            <a:endParaRPr lang="en-US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EC1DE-85E1-254C-AC56-8844082E1D26}"/>
              </a:ext>
            </a:extLst>
          </p:cNvPr>
          <p:cNvSpPr txBox="1"/>
          <p:nvPr/>
        </p:nvSpPr>
        <p:spPr>
          <a:xfrm>
            <a:off x="5755443" y="3411411"/>
            <a:ext cx="681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6F13C1-7369-CF4F-87B3-132FE2B6475C}"/>
              </a:ext>
            </a:extLst>
          </p:cNvPr>
          <p:cNvSpPr txBox="1"/>
          <p:nvPr/>
        </p:nvSpPr>
        <p:spPr>
          <a:xfrm>
            <a:off x="3275427" y="4549159"/>
            <a:ext cx="5641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SME Connect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and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Slack</a:t>
            </a:r>
            <a:endParaRPr lang="en-US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663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Hosted By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E6C97B-3B34-7049-BF57-9DC3926D6B34}"/>
              </a:ext>
            </a:extLst>
          </p:cNvPr>
          <p:cNvSpPr txBox="1"/>
          <p:nvPr/>
        </p:nvSpPr>
        <p:spPr>
          <a:xfrm>
            <a:off x="5055491" y="1627521"/>
            <a:ext cx="68203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SME Chapter 430</a:t>
            </a:r>
          </a:p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hlinkClick r:id="rId3"/>
              </a:rPr>
              <a:t>Greater Charleston</a:t>
            </a:r>
            <a:endParaRPr lang="en-US" sz="4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6565D8-1147-954D-8C3A-927B02A0F8C7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B6DF73-428A-894E-9F8F-E7AAF99AAC6A}"/>
              </a:ext>
            </a:extLst>
          </p:cNvPr>
          <p:cNvSpPr txBox="1"/>
          <p:nvPr/>
        </p:nvSpPr>
        <p:spPr>
          <a:xfrm>
            <a:off x="221227" y="1621338"/>
            <a:ext cx="4538779" cy="1323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SME Chapter 112</a:t>
            </a:r>
          </a:p>
          <a:p>
            <a:pPr algn="ctr"/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  <a:hlinkClick r:id="rId4"/>
              </a:rPr>
              <a:t>Chicagoland</a:t>
            </a:r>
            <a:endParaRPr lang="en-US" sz="4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28" name="Picture 4" descr="https://www.goodfreephotos.com/albums/united-states/illinois/chicago/chicago-skyline-at-night-illinois.jpg">
            <a:extLst>
              <a:ext uri="{FF2B5EF4-FFF2-40B4-BE49-F238E27FC236}">
                <a16:creationId xmlns:a16="http://schemas.microsoft.com/office/drawing/2014/main" id="{DFBC6E4C-9176-DB49-8C3C-608B57425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28" y="2949357"/>
            <a:ext cx="4538779" cy="299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harleston, South Carolina, Bridges, Historic, Water">
            <a:extLst>
              <a:ext uri="{FF2B5EF4-FFF2-40B4-BE49-F238E27FC236}">
                <a16:creationId xmlns:a16="http://schemas.microsoft.com/office/drawing/2014/main" id="{8B6CF7EE-1156-E943-8E28-70227D657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491" y="2944776"/>
            <a:ext cx="6820316" cy="299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8029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SME Virtual Network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4DA57C-911A-0249-B935-B39650F8B2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673" y="1536508"/>
            <a:ext cx="4054479" cy="9027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0B25F2-9DA3-A44A-B346-73F4E32B6E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352" y="3748313"/>
            <a:ext cx="3697685" cy="9027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0FAAC4-7930-534D-B9D3-549427761C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530" y="4156661"/>
            <a:ext cx="3340323" cy="12526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80C206-7EAF-9B45-B3A0-76F25A265A78}"/>
              </a:ext>
            </a:extLst>
          </p:cNvPr>
          <p:cNvSpPr txBox="1"/>
          <p:nvPr/>
        </p:nvSpPr>
        <p:spPr>
          <a:xfrm>
            <a:off x="1063111" y="2629030"/>
            <a:ext cx="35878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  <a:hlinkClick r:id="rId6"/>
              </a:rPr>
              <a:t>http://bit.ly/2DlFGm3</a:t>
            </a:r>
            <a:endParaRPr lang="en-US" sz="2800" dirty="0">
              <a:latin typeface="Roboto Medium" panose="02000000000000000000" pitchFamily="2" charset="0"/>
              <a:ea typeface="Roboto Medium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3BD2E0-2582-2340-B70E-3B1522C0C0A4}"/>
              </a:ext>
            </a:extLst>
          </p:cNvPr>
          <p:cNvSpPr/>
          <p:nvPr/>
        </p:nvSpPr>
        <p:spPr>
          <a:xfrm>
            <a:off x="1087816" y="5609644"/>
            <a:ext cx="47323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  <a:hlinkClick r:id="rId7"/>
              </a:rPr>
              <a:t>https://www.facebook.com/</a:t>
            </a:r>
            <a:r>
              <a:rPr lang="en-US" sz="2000" dirty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  <a:hlinkClick r:id="rId7"/>
              </a:rPr>
              <a:t>smevirtual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  <a:hlinkClick r:id="rId7"/>
              </a:rPr>
              <a:t>/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CCBC65-AFA3-9543-BEF6-7395BF744676}"/>
              </a:ext>
            </a:extLst>
          </p:cNvPr>
          <p:cNvSpPr/>
          <p:nvPr/>
        </p:nvSpPr>
        <p:spPr>
          <a:xfrm>
            <a:off x="6188960" y="4825033"/>
            <a:ext cx="57038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  <a:hlinkClick r:id="rId8"/>
              </a:rPr>
              <a:t>https://www.linkedin.com/company/</a:t>
            </a:r>
            <a:r>
              <a:rPr lang="en-US" sz="2000" dirty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  <a:hlinkClick r:id="rId8"/>
              </a:rPr>
              <a:t>smevirtual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  <a:hlinkClick r:id="rId8"/>
              </a:rPr>
              <a:t>/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8DC509-C3D8-A847-94F5-331B3C5BC3DC}"/>
              </a:ext>
            </a:extLst>
          </p:cNvPr>
          <p:cNvSpPr txBox="1"/>
          <p:nvPr/>
        </p:nvSpPr>
        <p:spPr>
          <a:xfrm>
            <a:off x="6186196" y="1632857"/>
            <a:ext cx="54343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rPr>
              <a:t>This is the best place to start!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3789290-981C-904C-99BC-06C040C100A8}"/>
              </a:ext>
            </a:extLst>
          </p:cNvPr>
          <p:cNvCxnSpPr>
            <a:stCxn id="14" idx="1"/>
            <a:endCxn id="11" idx="3"/>
          </p:cNvCxnSpPr>
          <p:nvPr/>
        </p:nvCxnSpPr>
        <p:spPr>
          <a:xfrm flipH="1">
            <a:off x="4650953" y="1894467"/>
            <a:ext cx="1535243" cy="996173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hlinkClick r:id="rId9"/>
            <a:extLst>
              <a:ext uri="{FF2B5EF4-FFF2-40B4-BE49-F238E27FC236}">
                <a16:creationId xmlns:a16="http://schemas.microsoft.com/office/drawing/2014/main" id="{977DF4A0-AD14-A94F-A845-0051C3AE368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218" y="2139063"/>
            <a:ext cx="3122031" cy="90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94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SME Connect and Slack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1CDB91-BB65-C040-9D77-26D40F787A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83" y="1649506"/>
            <a:ext cx="5641870" cy="48947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050026-0392-B44A-B2E1-8004978DFA6B}"/>
              </a:ext>
            </a:extLst>
          </p:cNvPr>
          <p:cNvSpPr txBox="1"/>
          <p:nvPr/>
        </p:nvSpPr>
        <p:spPr>
          <a:xfrm>
            <a:off x="2405488" y="1280174"/>
            <a:ext cx="1559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SME Connect</a:t>
            </a:r>
            <a:endParaRPr lang="en-US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237A60-64BB-454F-983E-B60969D0E3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6353" y="2216061"/>
            <a:ext cx="6064054" cy="46975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9972B5-9226-FB47-A563-FCD3AF353E7D}"/>
              </a:ext>
            </a:extLst>
          </p:cNvPr>
          <p:cNvSpPr txBox="1"/>
          <p:nvPr/>
        </p:nvSpPr>
        <p:spPr>
          <a:xfrm>
            <a:off x="7567802" y="1280174"/>
            <a:ext cx="2941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  <a:hlinkClick r:id="rId6"/>
              </a:rPr>
              <a:t>SME Virtual Network Slack</a:t>
            </a:r>
            <a:endParaRPr lang="en-US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9D2EFA-04D4-2B4F-A392-428FCEE367E7}"/>
              </a:ext>
            </a:extLst>
          </p:cNvPr>
          <p:cNvSpPr txBox="1"/>
          <p:nvPr/>
        </p:nvSpPr>
        <p:spPr>
          <a:xfrm>
            <a:off x="6441354" y="1658219"/>
            <a:ext cx="5194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Are you an SME member? Request an invite here: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hlinkClick r:id="rId7"/>
              </a:rPr>
              <a:t>http://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hlinkClick r:id="rId7"/>
              </a:rPr>
              <a:t>bit.ly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hlinkClick r:id="rId7"/>
              </a:rPr>
              <a:t>/2BpjMiE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878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Where is all the info for this workshop?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27D375-3D28-0A48-84BF-6F6B2A111A3D}"/>
              </a:ext>
            </a:extLst>
          </p:cNvPr>
          <p:cNvSpPr txBox="1"/>
          <p:nvPr/>
        </p:nvSpPr>
        <p:spPr>
          <a:xfrm>
            <a:off x="3672044" y="2090714"/>
            <a:ext cx="4847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http://</a:t>
            </a:r>
            <a:r>
              <a:rPr lang="en-US" sz="4000" dirty="0" err="1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bit.ly</a:t>
            </a:r>
            <a:r>
              <a:rPr lang="en-US" sz="40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/2opFlZ6</a:t>
            </a:r>
            <a:endParaRPr lang="en-US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268641-3551-EA43-ADA8-F5C606D85B4B}"/>
              </a:ext>
            </a:extLst>
          </p:cNvPr>
          <p:cNvSpPr txBox="1"/>
          <p:nvPr/>
        </p:nvSpPr>
        <p:spPr>
          <a:xfrm>
            <a:off x="658906" y="3590365"/>
            <a:ext cx="110545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All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code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is licensed under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The MIT License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b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All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</a:rPr>
              <a:t>written content 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is licensed under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hlinkClick r:id="rId5"/>
              </a:rPr>
              <a:t>Creative Commons Attribution 4.0 International Public License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15190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SME and SME Membership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536C92-FEA5-D34E-9EDC-C8BFCAE73D9C}"/>
              </a:ext>
            </a:extLst>
          </p:cNvPr>
          <p:cNvSpPr/>
          <p:nvPr/>
        </p:nvSpPr>
        <p:spPr>
          <a:xfrm>
            <a:off x="421340" y="1429434"/>
            <a:ext cx="1129214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rPr>
              <a:t>Inspire, Promote and Advance Manufacturing Technology to future generations.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383CA407-9434-684C-8AE0-CC2D17A04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145" y="3443297"/>
            <a:ext cx="2862119" cy="11736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18552F-63FF-B54B-B704-025607B7BA58}"/>
              </a:ext>
            </a:extLst>
          </p:cNvPr>
          <p:cNvSpPr txBox="1"/>
          <p:nvPr/>
        </p:nvSpPr>
        <p:spPr>
          <a:xfrm>
            <a:off x="1103526" y="3970641"/>
            <a:ext cx="6000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rPr>
              <a:t>     Want to learn more about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D52159-3800-2C49-93AE-0CE4F2BFE15C}"/>
              </a:ext>
            </a:extLst>
          </p:cNvPr>
          <p:cNvSpPr txBox="1"/>
          <p:nvPr/>
        </p:nvSpPr>
        <p:spPr>
          <a:xfrm>
            <a:off x="10395984" y="3970641"/>
            <a:ext cx="40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2DB11E-937F-1A43-B334-D526AC5A3D7C}"/>
              </a:ext>
            </a:extLst>
          </p:cNvPr>
          <p:cNvSpPr/>
          <p:nvPr/>
        </p:nvSpPr>
        <p:spPr>
          <a:xfrm>
            <a:off x="3938076" y="4847968"/>
            <a:ext cx="36231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Check out </a:t>
            </a:r>
            <a:r>
              <a:rPr lang="en-US" sz="3200" dirty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  <a:hlinkClick r:id="rId3"/>
              </a:rPr>
              <a:t>sme.org</a:t>
            </a:r>
            <a:endParaRPr lang="en-US" sz="3200" dirty="0">
              <a:latin typeface="Roboto Medium" panose="02000000000000000000" pitchFamily="2" charset="0"/>
              <a:ea typeface="Roboto Medium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9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Why you might use Python?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357699-5665-DA48-9AC7-FEAB1C5A5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16" y="1236818"/>
            <a:ext cx="1916998" cy="19138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CDEFD9-E893-3940-A8F2-7527B49F30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238" y="1236819"/>
            <a:ext cx="2311895" cy="19138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6432C7-0182-464A-861A-5C4A672B6D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16" y="3328902"/>
            <a:ext cx="4628917" cy="892322"/>
          </a:xfrm>
          <a:prstGeom prst="rect">
            <a:avLst/>
          </a:prstGeom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EDE4F6CC-D9C0-0743-821D-E20E86AFBD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940" y="5279546"/>
            <a:ext cx="2900836" cy="9659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0BA310-FBB1-A846-A747-B43449C28D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267" y="1236818"/>
            <a:ext cx="6784883" cy="11502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EEFE7C-BFE5-E940-8BB0-D7866E9D19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892" y="2308216"/>
            <a:ext cx="2040306" cy="17421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997643E-1177-C74E-AE8D-F0FF836941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6957" y="2387068"/>
            <a:ext cx="1672394" cy="16632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BEB26EE-C7F6-0147-BAFC-3C13A075AC0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892" y="4250857"/>
            <a:ext cx="2857500" cy="6667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A81B8E4-D862-6643-8341-941F1210082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1420" y="2538933"/>
            <a:ext cx="1930661" cy="1280672"/>
          </a:xfrm>
          <a:prstGeom prst="rect">
            <a:avLst/>
          </a:prstGeom>
        </p:spPr>
      </p:pic>
      <p:pic>
        <p:nvPicPr>
          <p:cNvPr id="16" name="Picture 15">
            <a:hlinkClick r:id="rId13"/>
            <a:extLst>
              <a:ext uri="{FF2B5EF4-FFF2-40B4-BE49-F238E27FC236}">
                <a16:creationId xmlns:a16="http://schemas.microsoft.com/office/drawing/2014/main" id="{92ED453F-DF40-C64D-A087-7A66C57461A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892" y="5095785"/>
            <a:ext cx="2381250" cy="1333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4CFF11A-CEEE-7C49-B0AC-68A4BB34A49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291" y="4115896"/>
            <a:ext cx="2176765" cy="1015824"/>
          </a:xfrm>
          <a:prstGeom prst="rect">
            <a:avLst/>
          </a:prstGeom>
        </p:spPr>
      </p:pic>
      <p:pic>
        <p:nvPicPr>
          <p:cNvPr id="18" name="Picture 2" descr="Tesla Motors.svg">
            <a:hlinkClick r:id="rId16"/>
            <a:extLst>
              <a:ext uri="{FF2B5EF4-FFF2-40B4-BE49-F238E27FC236}">
                <a16:creationId xmlns:a16="http://schemas.microsoft.com/office/drawing/2014/main" id="{5D260ECE-07ED-EB46-8C8C-EDB021C8F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909" y="4083894"/>
            <a:ext cx="1900330" cy="2452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445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Why else?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1455F4-35EA-8647-959E-F1C9E42D8721}"/>
              </a:ext>
            </a:extLst>
          </p:cNvPr>
          <p:cNvSpPr txBox="1"/>
          <p:nvPr/>
        </p:nvSpPr>
        <p:spPr>
          <a:xfrm>
            <a:off x="643464" y="2666138"/>
            <a:ext cx="10905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Python is versatile.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30614F-BAF1-CA47-A0FC-4B12B27AD82C}"/>
              </a:ext>
            </a:extLst>
          </p:cNvPr>
          <p:cNvSpPr txBox="1"/>
          <p:nvPr/>
        </p:nvSpPr>
        <p:spPr>
          <a:xfrm>
            <a:off x="643464" y="3438641"/>
            <a:ext cx="10905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Python is accessible.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AD0419-C7F3-1349-AABC-024031F2C624}"/>
              </a:ext>
            </a:extLst>
          </p:cNvPr>
          <p:cNvSpPr txBox="1"/>
          <p:nvPr/>
        </p:nvSpPr>
        <p:spPr>
          <a:xfrm>
            <a:off x="643464" y="4208082"/>
            <a:ext cx="10905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Python is fun.</a:t>
            </a:r>
          </a:p>
        </p:txBody>
      </p:sp>
    </p:spTree>
    <p:extLst>
      <p:ext uri="{BB962C8B-B14F-4D97-AF65-F5344CB8AC3E}">
        <p14:creationId xmlns:p14="http://schemas.microsoft.com/office/powerpoint/2010/main" val="1717469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58541"/>
          </a:xfrm>
          <a:solidFill>
            <a:srgbClr val="19344D"/>
          </a:solidFill>
        </p:spPr>
        <p:txBody>
          <a:bodyPr bIns="182880" anchor="b">
            <a:normAutofit/>
          </a:bodyPr>
          <a:lstStyle/>
          <a:p>
            <a:pPr marL="457200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Open Sans" panose="020B0606030504020204" pitchFamily="34" charset="0"/>
              </a:rPr>
              <a:t>Where do we go from here?</a:t>
            </a:r>
          </a:p>
        </p:txBody>
      </p:sp>
      <p:sp>
        <p:nvSpPr>
          <p:cNvPr id="5" name="Rectangle 4"/>
          <p:cNvSpPr/>
          <p:nvPr/>
        </p:nvSpPr>
        <p:spPr>
          <a:xfrm>
            <a:off x="9773689" y="144142"/>
            <a:ext cx="1939797" cy="7702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264" y="257808"/>
            <a:ext cx="1323975" cy="542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8BF001-96B3-B64B-934D-0ACB2D0A36A6}"/>
              </a:ext>
            </a:extLst>
          </p:cNvPr>
          <p:cNvSpPr txBox="1"/>
          <p:nvPr/>
        </p:nvSpPr>
        <p:spPr>
          <a:xfrm>
            <a:off x="6096000" y="144142"/>
            <a:ext cx="36446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Workshop repo</a:t>
            </a:r>
          </a:p>
          <a:p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http://</a:t>
            </a:r>
            <a:r>
              <a:rPr lang="en-US" sz="280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bit.ly</a:t>
            </a:r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/2opFlZ6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66D4BF-38ED-E04A-B9D2-B78623D82294}"/>
              </a:ext>
            </a:extLst>
          </p:cNvPr>
          <p:cNvSpPr txBox="1"/>
          <p:nvPr/>
        </p:nvSpPr>
        <p:spPr>
          <a:xfrm>
            <a:off x="407964" y="1199827"/>
            <a:ext cx="4565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Open-source projects on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3"/>
              </a:rPr>
              <a:t>GitHub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09C685-90F6-5A4A-9F4C-B2F6423E6DF4}"/>
              </a:ext>
            </a:extLst>
          </p:cNvPr>
          <p:cNvSpPr txBox="1"/>
          <p:nvPr/>
        </p:nvSpPr>
        <p:spPr>
          <a:xfrm>
            <a:off x="405617" y="1663742"/>
            <a:ext cx="4464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Targeted webinars on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YouTube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B03B6C-F911-754A-8739-A86EA38F54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625938"/>
              </p:ext>
            </p:extLst>
          </p:nvPr>
        </p:nvGraphicFramePr>
        <p:xfrm>
          <a:off x="405618" y="3702019"/>
          <a:ext cx="10546945" cy="2949708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2647071">
                  <a:extLst>
                    <a:ext uri="{9D8B030D-6E8A-4147-A177-3AD203B41FA5}">
                      <a16:colId xmlns:a16="http://schemas.microsoft.com/office/drawing/2014/main" val="1316930004"/>
                    </a:ext>
                  </a:extLst>
                </a:gridCol>
                <a:gridCol w="7899874">
                  <a:extLst>
                    <a:ext uri="{9D8B030D-6E8A-4147-A177-3AD203B41FA5}">
                      <a16:colId xmlns:a16="http://schemas.microsoft.com/office/drawing/2014/main" val="680375475"/>
                    </a:ext>
                  </a:extLst>
                </a:gridCol>
              </a:tblGrid>
              <a:tr h="623127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5"/>
                        </a:rPr>
                        <a:t>Python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Data analysis, machine learning research and web applications.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3149"/>
                  </a:ext>
                </a:extLst>
              </a:tr>
              <a:tr h="623127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6"/>
                        </a:rPr>
                        <a:t>C#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Motion controls, PAC programming and robotics development.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101787"/>
                  </a:ext>
                </a:extLst>
              </a:tr>
              <a:tr h="623127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C++/C/</a:t>
                      </a: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7"/>
                        </a:rPr>
                        <a:t>Rust</a:t>
                      </a: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/</a:t>
                      </a: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8"/>
                        </a:rPr>
                        <a:t>Qt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Embedded systems programming and GPU/GPGPU programming.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42672"/>
                  </a:ext>
                </a:extLst>
              </a:tr>
              <a:tr h="623127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9"/>
                        </a:rPr>
                        <a:t>Go</a:t>
                      </a: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/</a:t>
                      </a: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10"/>
                        </a:rPr>
                        <a:t>Typescript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High-throughput industrial applications (e.g. real-time data ingestion).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681895"/>
                  </a:ext>
                </a:extLst>
              </a:tr>
              <a:tr h="361018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Java/</a:t>
                      </a: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11"/>
                        </a:rPr>
                        <a:t>Kotlin</a:t>
                      </a: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/</a:t>
                      </a:r>
                      <a:r>
                        <a:rPr lang="en-US" sz="2400" b="0" i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hlinkClick r:id="rId12"/>
                        </a:rPr>
                        <a:t>Swift</a:t>
                      </a:r>
                      <a:endParaRPr lang="en-US" sz="2400" b="0" i="0" dirty="0"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Industrial mobile applications for iOS and Android.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6817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58B27B4-FA71-CB41-AED6-548A39CA59FB}"/>
              </a:ext>
            </a:extLst>
          </p:cNvPr>
          <p:cNvSpPr txBox="1"/>
          <p:nvPr/>
        </p:nvSpPr>
        <p:spPr>
          <a:xfrm>
            <a:off x="405617" y="2589224"/>
            <a:ext cx="7845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Industrial hardware/software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13"/>
              </a:rPr>
              <a:t>hackathons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3E778F-1465-6442-8370-A36AA075FEB5}"/>
              </a:ext>
            </a:extLst>
          </p:cNvPr>
          <p:cNvSpPr txBox="1"/>
          <p:nvPr/>
        </p:nvSpPr>
        <p:spPr>
          <a:xfrm>
            <a:off x="405617" y="2127559"/>
            <a:ext cx="6054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Real-world, industry use-cases on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  <a:hlinkClick r:id="rId4"/>
              </a:rPr>
              <a:t>YouTube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5C63C4-C496-A843-AAC8-EB9994A99E9C}"/>
              </a:ext>
            </a:extLst>
          </p:cNvPr>
          <p:cNvSpPr txBox="1"/>
          <p:nvPr/>
        </p:nvSpPr>
        <p:spPr>
          <a:xfrm>
            <a:off x="405617" y="3050889"/>
            <a:ext cx="1054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Virtual assistance with SME student chapter projects.</a:t>
            </a: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55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4666</TotalTime>
  <Words>508</Words>
  <Application>Microsoft Macintosh PowerPoint</Application>
  <PresentationFormat>Widescreen</PresentationFormat>
  <Paragraphs>102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Open Sans</vt:lpstr>
      <vt:lpstr>Roboto</vt:lpstr>
      <vt:lpstr>Roboto Medium</vt:lpstr>
      <vt:lpstr>Wingdings</vt:lpstr>
      <vt:lpstr>Office Theme</vt:lpstr>
      <vt:lpstr>PowerPoint Presentation</vt:lpstr>
      <vt:lpstr>Hosted By</vt:lpstr>
      <vt:lpstr>SME Virtual Network</vt:lpstr>
      <vt:lpstr>SME Connect and Slack</vt:lpstr>
      <vt:lpstr>Where is all the info for this workshop?</vt:lpstr>
      <vt:lpstr>SME and SME Membership</vt:lpstr>
      <vt:lpstr>Why you might use Python?</vt:lpstr>
      <vt:lpstr>Why else?</vt:lpstr>
      <vt:lpstr>Where do we go from here?</vt:lpstr>
      <vt:lpstr>Feedback</vt:lpstr>
      <vt:lpstr>Workshop Outline – Day 1</vt:lpstr>
      <vt:lpstr>Workshop Outline – Day 2</vt:lpstr>
      <vt:lpstr>Workshop Outline – Day 3</vt:lpstr>
      <vt:lpstr>Python Setup Help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Cook</dc:creator>
  <cp:lastModifiedBy>Microsoft Office User</cp:lastModifiedBy>
  <cp:revision>294</cp:revision>
  <cp:lastPrinted>2018-02-23T20:47:35Z</cp:lastPrinted>
  <dcterms:created xsi:type="dcterms:W3CDTF">2017-02-18T18:35:05Z</dcterms:created>
  <dcterms:modified xsi:type="dcterms:W3CDTF">2018-02-27T18:52:16Z</dcterms:modified>
</cp:coreProperties>
</file>

<file path=docProps/thumbnail.jpeg>
</file>